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7" r:id="rId3"/>
  </p:sldMasterIdLst>
  <p:notesMasterIdLst>
    <p:notesMasterId r:id="rId5"/>
  </p:notesMasterIdLst>
  <p:sldIdLst>
    <p:sldId id="295" r:id="rId4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89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90" r:id="rId25"/>
    <p:sldId id="275" r:id="rId26"/>
    <p:sldId id="276" r:id="rId27"/>
    <p:sldId id="291" r:id="rId28"/>
    <p:sldId id="277" r:id="rId29"/>
    <p:sldId id="278" r:id="rId30"/>
    <p:sldId id="279" r:id="rId31"/>
    <p:sldId id="280" r:id="rId32"/>
    <p:sldId id="281" r:id="rId33"/>
    <p:sldId id="282" r:id="rId34"/>
    <p:sldId id="292" r:id="rId35"/>
    <p:sldId id="283" r:id="rId36"/>
    <p:sldId id="284" r:id="rId37"/>
    <p:sldId id="293" r:id="rId38"/>
    <p:sldId id="294" r:id="rId39"/>
    <p:sldId id="285" r:id="rId40"/>
    <p:sldId id="286" r:id="rId41"/>
    <p:sldId id="287" r:id="rId42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44" Type="http://schemas.openxmlformats.org/officeDocument/2006/relationships/viewProps" Target="viewProps.xml"/><Relationship Id="rId43" Type="http://schemas.openxmlformats.org/officeDocument/2006/relationships/presProps" Target="presProps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c650320008bd22f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131"/>
            <a:ext cx="12188952" cy="6857738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选择性必修</a:t>
            </a:r>
            <a:r>
              <a:rPr lang="en-US" altLang="zh-CN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 </a:t>
            </a:r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上册</a:t>
            </a:r>
            <a:endParaRPr lang="zh-CN" altLang="en-US" sz="3200" dirty="0">
              <a:solidFill>
                <a:srgbClr val="00ADA3"/>
              </a:solidFill>
              <a:latin typeface="方正粗等线简体" panose="02000000000000000000" charset="-122"/>
              <a:ea typeface="方正粗等线简体" panose="02000000000000000000" charset="-122"/>
              <a:cs typeface="方正粗等线简体" panose="02000000000000000000" charset="-122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7303e41e8d6aeec168b#tid=67e6690bc650320008bd19f6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选择性必修上册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3bd44d377?sp=1&amp;pid=b0a41adbe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技法2</a:t>
            </a:r>
            <a:r>
              <a:rPr lang="en-US" altLang="zh-CN" sz="30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用例新鲜法</a:t>
            </a:r>
            <a:endParaRPr lang="en-US" altLang="zh-CN" sz="3000" dirty="0"/>
          </a:p>
        </p:txBody>
      </p:sp>
      <p:sp>
        <p:nvSpPr>
          <p:cNvPr id="3" name="P_6_BD#5b7e6ca43?pid=3bd44d377&amp;color=0,0,0&amp;vtp=1&amp;bbb=1&amp;hb=1"/>
          <p:cNvSpPr/>
          <p:nvPr/>
        </p:nvSpPr>
        <p:spPr>
          <a:xfrm>
            <a:off x="612648" y="1115647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作文用例要摆脱常见的旧材料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应从现实生活中选取具有浓郁生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活气息和时代感的新鲜材料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C_6_BD#e9148b5ba?pid=3bd44d377&amp;color=0,0,0&amp;vtp=1&amp;bbb=1"/>
          <p:cNvSpPr/>
          <p:nvPr/>
        </p:nvSpPr>
        <p:spPr>
          <a:xfrm>
            <a:off x="612648" y="2450338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典例示范</a:t>
            </a:r>
            <a:endParaRPr lang="en-US" altLang="zh-CN" sz="3000" dirty="0"/>
          </a:p>
        </p:txBody>
      </p:sp>
      <p:sp>
        <p:nvSpPr>
          <p:cNvPr id="5" name="P_7_BD#570099936?pid=e9148b5ba&amp;color=0,0,0&amp;vtp=1&amp;bbb=1&amp;hb=1"/>
          <p:cNvSpPr/>
          <p:nvPr/>
        </p:nvSpPr>
        <p:spPr>
          <a:xfrm>
            <a:off x="612648" y="3115897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时代青年追求理想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需要修身立德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正心诚意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古人提倡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修身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齐家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治国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平天下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修身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被奉为人生的第一要务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是因为修身立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正心诚意是逐梦的基石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立人先立德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成才先成人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欲成一番事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业者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必先在道德的土壤上深耕细作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大德生辉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乡村医生邓前堆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_BD#570099936?pid=e9148b5ba&amp;color=0,0,0&amp;vtp=1&amp;bbb=1&amp;hb=1"/>
          <p:cNvSpPr/>
          <p:nvPr/>
        </p:nvSpPr>
        <p:spPr>
          <a:xfrm>
            <a:off x="612648" y="468000"/>
            <a:ext cx="10963656" cy="455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200"/>
              </a:lnSpc>
            </a:pPr>
            <a:endParaRPr lang="en-US" altLang="zh-CN" sz="100" b="0" i="0" spc="-990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以平凡之躯行非凡之事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几十年来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他靠着溜索往返怒江两岸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为乡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亲们看病送药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用医者仁心搭建起生命的桥梁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照亮了山区群众的希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望之路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科技报国者颜龙安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则在农业科研领域默默奉献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致力杂交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水稻的研究与推广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为提高我国粮食自给率作出了杰出贡献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追求理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想的时代青年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当以他们为镜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修人品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砥德行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不断提升自己的精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神境界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勇于担当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敢于追梦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用实际行动书写属于自己的青春华章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勇攀理想的高峰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#570099936?pid=e9148b5ba&amp;color=0,0,0&amp;vtp=1&amp;bt=1&amp;bbb=1&amp;hb=1"/>
          <p:cNvSpPr/>
          <p:nvPr/>
        </p:nvSpPr>
        <p:spPr>
          <a:xfrm>
            <a:off x="612648" y="468000"/>
            <a:ext cx="10963656" cy="6248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技法点评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文段展现出了鲜明的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“求新”与“求实”特色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所选的两则材料均紧贴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时代脉搏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，富有时代气息。乡村医生邓前堆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以其几十年如一日的坚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守和无私奉献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，生动诠释了大德生辉的内涵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让人深切感受到医者仁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心的力量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而科技报国者颜龙安则在农业科研领域默默耕耘</a:t>
            </a:r>
            <a:r>
              <a:rPr lang="zh-CN" altLang="en-US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作出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杰出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贡献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，彰显了“科技兴农”的时代主题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体现了科技工作者的责任与担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。两则材料从不同维度支撑了文段的核心观点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时代青年追求理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，需修身立德、正心诚意，既具有新鲜感，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又紧密贴合实际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，实现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了新颖性与针对性的有机结合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。这两则生动鲜活的事例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不仅增强了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文段的说服力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，也赋予了读者更强的情感共鸣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激励广大青年以他们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为榜样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，不断提升自我，勇于追梦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为实现中华民族伟大复兴的中国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梦贡献力量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764bcdf55?sp=1&amp;pid=b0a41adbe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技法3</a:t>
            </a:r>
            <a:r>
              <a:rPr lang="en-US" altLang="zh-CN" sz="30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用例典型法</a:t>
            </a:r>
            <a:endParaRPr lang="en-US" altLang="zh-CN" sz="3000" dirty="0"/>
          </a:p>
        </p:txBody>
      </p:sp>
      <p:sp>
        <p:nvSpPr>
          <p:cNvPr id="3" name="P_6_BD#d34448fc9?pid=764bcdf55&amp;color=0,0,0&amp;vtp=1&amp;bbb=1&amp;hb=1"/>
          <p:cNvSpPr/>
          <p:nvPr/>
        </p:nvSpPr>
        <p:spPr>
          <a:xfrm>
            <a:off x="612648" y="1115647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典型，这里指的是现实生活或历史长河中具有代表性的人物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事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。使用典型例子，还要善于从新的角度切入，并进行深入论证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zh-CN" altLang="en-US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之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焕发新的光彩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c7573c346?pid=764bcdf55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典例示范</a:t>
            </a:r>
            <a:endParaRPr lang="en-US" altLang="zh-CN" sz="3000" dirty="0"/>
          </a:p>
        </p:txBody>
      </p:sp>
      <p:sp>
        <p:nvSpPr>
          <p:cNvPr id="3" name="P_7_BD#72445ca84?pid=c7573c346&amp;color=0,0,0&amp;vtp=1&amp;bbb=1&amp;hb=1"/>
          <p:cNvSpPr/>
          <p:nvPr/>
        </p:nvSpPr>
        <p:spPr>
          <a:xfrm>
            <a:off x="612648" y="1130379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我如果跌倒了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就选择焦裕禄这面镜子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坚忍不拔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心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系群众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坚定地开拓新生活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的图画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焦裕禄在兰考县面对风沙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盐碱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和内涝的肆虐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没有退缩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而是身先士卒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带领群众植树造林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改良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土壤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与自然灾害抗争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他无私奉献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心系百姓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即使身患重病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坚持工作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直至生命的最后一刻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焦裕禄的坚忍与担当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是我跌倒后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重新站起的动力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_BD#72445ca84?pid=c7573c346&amp;color=0,0,0&amp;mp=1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我如果跌倒了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就选择史铁生这面镜子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身残志坚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返生活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勇敢地将世界攥在手中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的图画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活到最狂妄的年龄上忽地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残废了双腿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的史铁生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也曾一蹶不振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差一点坠入万劫不复的深渊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但他痛定思痛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变得更加从容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超脱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少了些痛苦和绝望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少了些束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缚与烦恼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他的文章也多了些淡然和对世界的思考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路无法再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用腿去蹚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便用笔去找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他一生都在死亡的边缘行走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却能从容面对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#72445ca84?pid=c7573c346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技法点评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文段选择焦裕禄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、史铁生这两个典型，人物虽为人所熟知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但作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者别出心裁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，将自己的心态与两人的人生经历结合起来，如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选择焦裕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禄这面镜子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，画‘坚忍不拔，心系群众，坚定地开拓新生活’的图画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择史铁生这面镜子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，画‘身残志坚，重返生活，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勇敢地将世界攥在手中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’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的图画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”。这就使这两个典型在新的角度发挥了新的作用。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70daeb8f2?sp=1&amp;pid=b0a41adbe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技法4</a:t>
            </a:r>
            <a:r>
              <a:rPr lang="en-US" altLang="zh-CN" sz="30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同类叠加法</a:t>
            </a:r>
            <a:endParaRPr lang="en-US" altLang="zh-CN" sz="3000" dirty="0"/>
          </a:p>
        </p:txBody>
      </p:sp>
      <p:sp>
        <p:nvSpPr>
          <p:cNvPr id="3" name="P_6_BD#1ddc5b0cb?pid=70daeb8f2&amp;color=0,0,0&amp;vtp=1&amp;bbb=1&amp;hb=1"/>
          <p:cNvSpPr/>
          <p:nvPr/>
        </p:nvSpPr>
        <p:spPr>
          <a:xfrm>
            <a:off x="612648" y="1115647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同类叠加法，即围绕同一话题，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按照一定的时空顺序或逻辑顺序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将内涵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、倾向一致的事例有机地组合在一起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使这些事例形成互补关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，从而形成强大的论证合力。运用此法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不仅可以增强文章说理的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气势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，强化观点，还能够使文章内容丰富，意蕴深厚。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384254426?pid=70daeb8f2&amp;color=0,0,0&amp;vtp=1&amp;bt=1&amp;bbb=1"/>
          <p:cNvSpPr/>
          <p:nvPr/>
        </p:nvSpPr>
        <p:spPr>
          <a:xfrm>
            <a:off x="612648" y="466345"/>
            <a:ext cx="10963656" cy="60350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典例示范</a:t>
            </a:r>
            <a:endParaRPr lang="en-US" altLang="zh-CN" sz="3000" dirty="0"/>
          </a:p>
        </p:txBody>
      </p:sp>
      <p:sp>
        <p:nvSpPr>
          <p:cNvPr id="3" name="P_7_BD#f16225d39?pid=384254426&amp;color=0,0,0&amp;vtp=1&amp;bbb=1&amp;hb=1"/>
          <p:cNvSpPr/>
          <p:nvPr/>
        </p:nvSpPr>
        <p:spPr>
          <a:xfrm>
            <a:off x="612648" y="1079328"/>
            <a:ext cx="10963656" cy="571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战胜自己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如劲松般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咬定青山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莫让诸多诱惑迷乱心志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明代吕坤在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呻吟语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中所言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一念收敛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则万善来同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一念放恣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则百邪乘衅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由此可见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战胜自己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当抵制诱惑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坚守信念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战胜邪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看聂荣臻元帅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在革命战争年代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他舍生忘死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为中国的独立和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解放事业立下了赫赫战功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而在和平建设时期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他更是以身作则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严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于律己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不为个人的名利所动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始终保持着一名共产党员的高尚情操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面对外界繁华的诱惑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袁隆平仍然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喜看稻菽千重浪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坚守稻田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心不改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面对城市生活的诱惑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以黄文秀为代表的大学生村官们用青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春书写饮水思源的情怀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坚守偏僻乡村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用让百姓脱贫的信念标注着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当代青年的责任和担当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#f16225d39?pid=384254426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技法点评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文段采用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“同类叠加法”引入材料，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在两个方面为我们树立了榜样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一是引入材料同属某一大类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，涉及人物有一定的关联——聂荣臻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隆平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、黄文秀等大学生村官都具有能抵制诱惑、坚守信念的特点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是各材料指向重点各不相同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，聂荣臻严于律己，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不为个人的名利所动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袁隆平面对外界繁华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，选择坚守稻田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黄文秀等大学生村官面对城市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生活的诱惑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，选择坚守乡村。三则材料充分地表现出思维的严密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证有力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1b6a323e6.fixed?pid=5f5b98333&amp;color=0,173,163&amp;vtp=1&amp;bbb=1"/>
          <p:cNvSpPr/>
          <p:nvPr/>
        </p:nvSpPr>
        <p:spPr>
          <a:xfrm>
            <a:off x="877824" y="2624328"/>
            <a:ext cx="11164888" cy="72237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第一单元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中国革命传统作品研习——伟大的复兴</a:t>
            </a:r>
            <a:endParaRPr lang="en-US" altLang="zh-CN" sz="4000" dirty="0"/>
          </a:p>
        </p:txBody>
      </p:sp>
      <p:sp>
        <p:nvSpPr>
          <p:cNvPr id="3" name="C_2#1b6a323e6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C_2_BD#1b6a323e6.fixed?pid=5f5b98333&amp;color=0,173,163&amp;vtp=1&amp;bbb=1"/>
          <p:cNvSpPr/>
          <p:nvPr/>
        </p:nvSpPr>
        <p:spPr>
          <a:xfrm>
            <a:off x="877824" y="3493008"/>
            <a:ext cx="10981944" cy="104190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34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单元写作任务·材料的积累与运用</a:t>
            </a:r>
            <a:endParaRPr lang="en-US" altLang="zh-CN" sz="338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a88f6605c?sp=1&amp;pid=b0a41adbe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技法5</a:t>
            </a:r>
            <a:r>
              <a:rPr lang="en-US" altLang="zh-CN" sz="30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异质对照法</a:t>
            </a:r>
            <a:endParaRPr lang="en-US" altLang="zh-CN" sz="3000" dirty="0"/>
          </a:p>
        </p:txBody>
      </p:sp>
      <p:sp>
        <p:nvSpPr>
          <p:cNvPr id="3" name="P_6_BD#c2200b367?pid=a88f6605c&amp;color=0,0,0&amp;vtp=1&amp;bbb=1&amp;hb=1"/>
          <p:cNvSpPr/>
          <p:nvPr/>
        </p:nvSpPr>
        <p:spPr>
          <a:xfrm>
            <a:off x="612648" y="1115647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异质对照法，就是通过对不同类型或性质的人物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事件进行组合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，或正反对比，或互相映衬，更加鲜明、有力地表达自己的观点。</a:t>
            </a:r>
            <a:endParaRPr lang="en-US" altLang="zh-CN" sz="2800" dirty="0"/>
          </a:p>
        </p:txBody>
      </p:sp>
      <p:sp>
        <p:nvSpPr>
          <p:cNvPr id="4" name="C_6_BD#cf62bc815?pid=a88f6605c&amp;color=0,0,0&amp;vtp=1&amp;bbb=1"/>
          <p:cNvSpPr/>
          <p:nvPr/>
        </p:nvSpPr>
        <p:spPr>
          <a:xfrm>
            <a:off x="612648" y="2450338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典例示范</a:t>
            </a:r>
            <a:endParaRPr lang="en-US" altLang="zh-CN" sz="3000" dirty="0"/>
          </a:p>
        </p:txBody>
      </p:sp>
      <p:sp>
        <p:nvSpPr>
          <p:cNvPr id="5" name="P_7_BD#175e2e159?pid=cf62bc815&amp;color=0,0,0&amp;vtp=1&amp;bbb=1&amp;hb=1"/>
          <p:cNvSpPr/>
          <p:nvPr/>
        </p:nvSpPr>
        <p:spPr>
          <a:xfrm>
            <a:off x="612648" y="3115897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刘向说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义死不避斧钺之诛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义穷不受轩冕之荣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道义是立人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理想之靶心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在追求理想的过程中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我们不仅要有雄心壮志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更要确保我们努力的方向是正确的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这就要求我们用道义来衡量自己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并规范自己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杨成武将军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在中华民族危亡之际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毅然投身革命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_BD#175e2e159?pid=cf62bc815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经无数战斗洗礼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屡建奇功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中华人民共和国成立后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面对国内外复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杂局势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他更是忠心耿耿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矢志不渝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为国家的安全与稳定立下赫赫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战功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当得知国家建设急需人才之时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杨成武将军虽已身居高位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仍心系国家大局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积极响应号召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领导并参与了多项国防与军队现代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化建设的重要工作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他的行动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道义是立人之本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理想之靶心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的最好诠释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他的一生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是追求理想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坚守道义的光辉写照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而作为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留学生的林烨却在学成后帮助美国主持研发洲际导弹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直接让祖国受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到了国防上的威胁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被人唾弃至今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理想如果没有道义的引领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就不能称为理想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借理想之名行损人利己之事是万万不可的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#175e2e159?pid=cf62bc815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技法点评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文段采用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“异质对照法”引入材料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先讲杨成武将军为祖国奉献一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，再写林烨帮助美国主持研发洲际导弹，威胁祖国安全，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先正后反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对比鲜明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。作者引入性质相反的人物，使用材料时聚焦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用道义来衡量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自己并规范自己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”这个关键点，充分强调“道义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在追求理想的过程中的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重要作用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63dc4fa83?sp=1&amp;pid=b0a41adbe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技法6</a:t>
            </a:r>
            <a:r>
              <a:rPr lang="en-US" altLang="zh-CN" sz="30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对立思辨法</a:t>
            </a:r>
            <a:endParaRPr lang="en-US" altLang="zh-CN" sz="3000" dirty="0"/>
          </a:p>
        </p:txBody>
      </p:sp>
      <p:sp>
        <p:nvSpPr>
          <p:cNvPr id="3" name="P_6_BD#3e2fdd71e?pid=63dc4fa83&amp;color=0,0,0&amp;vtp=1&amp;bbb=1&amp;hb=1"/>
          <p:cNvSpPr/>
          <p:nvPr/>
        </p:nvSpPr>
        <p:spPr>
          <a:xfrm>
            <a:off x="612648" y="1115647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有的材料，虽看似对立、矛盾，但细加审辨，都是正确的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将这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样的材料组合起来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，揭示其本质，能引人深思，给人启迪。</a:t>
            </a:r>
            <a:endParaRPr lang="en-US" altLang="zh-CN" sz="2800" dirty="0"/>
          </a:p>
        </p:txBody>
      </p:sp>
      <p:sp>
        <p:nvSpPr>
          <p:cNvPr id="4" name="C_6_BD#1de12f271?pid=63dc4fa83&amp;color=0,0,0&amp;vtp=1&amp;bbb=1"/>
          <p:cNvSpPr/>
          <p:nvPr/>
        </p:nvSpPr>
        <p:spPr>
          <a:xfrm>
            <a:off x="612648" y="2450338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典例示范</a:t>
            </a:r>
            <a:endParaRPr lang="en-US" altLang="zh-CN" sz="3000" dirty="0"/>
          </a:p>
        </p:txBody>
      </p:sp>
      <p:sp>
        <p:nvSpPr>
          <p:cNvPr id="5" name="P_7_BD#8c95aee1f?pid=1de12f271&amp;color=0,0,0&amp;vtp=1&amp;bbb=1&amp;hb=1"/>
          <p:cNvSpPr/>
          <p:nvPr/>
        </p:nvSpPr>
        <p:spPr>
          <a:xfrm>
            <a:off x="612648" y="3115897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spc="-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横看成岭侧成峰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远近高低各不同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不识庐山真面目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只缘身在</a:t>
            </a:r>
            <a:endParaRPr lang="en-US" altLang="zh-CN" sz="2800" b="0" i="0" spc="-5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此山中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该诗蕴含的哲理是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认识事物的真相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不能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置身山中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而必</a:t>
            </a:r>
            <a:endParaRPr lang="en-US" altLang="zh-CN" sz="2800" b="0" i="0" spc="-5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须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移足山外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”。“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事不目见耳闻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而臆断其有无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可乎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spc="-5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士大夫终不</a:t>
            </a:r>
            <a:endParaRPr lang="en-US" altLang="zh-CN" sz="2800" b="0" i="0" spc="-5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肯以小舟夜泊绝壁之下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故莫能知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而渔工水师虽知而不能言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此世所</a:t>
            </a:r>
            <a:endParaRPr lang="en-US" altLang="zh-CN" sz="2800" b="0" i="0" spc="-5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_BD#8c95aee1f?pid=1de12f271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以不传也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这段文字又讲了一个道理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认识事物的真相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必须像认识</a:t>
            </a:r>
            <a:endParaRPr lang="en-US" altLang="zh-CN" sz="2800" b="0" i="0" spc="-5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石钟山一样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深入绝壁实地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前者强调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当局者迷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旁观者清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后者突</a:t>
            </a:r>
            <a:endParaRPr lang="en-US" altLang="zh-CN" sz="2800" b="0" i="0" spc="-5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近水知鱼性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近山识鸟音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两者所蕴含的道理截然相反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该怎么看</a:t>
            </a:r>
            <a:endParaRPr lang="en-US" altLang="zh-CN" sz="2800" b="0" i="0" spc="-5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待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把两者放在一起审视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我认为两者看似矛盾对立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但具体问题具体</a:t>
            </a:r>
            <a:endParaRPr lang="en-US" altLang="zh-CN" sz="2800" b="0" i="0" spc="-5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分析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它们都是正确的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庐山为巍峨的大山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宽广而高峻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森罗万象</a:t>
            </a: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pc="-5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真面目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在全局的气势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郭熙在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林泉高致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中说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远观之以取其</a:t>
            </a:r>
            <a:endParaRPr lang="en-US" altLang="zh-CN" sz="2800" b="0" i="0" spc="-5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势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如果置身山中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必然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一叶障目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不见泰山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故以山外为重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石钟</a:t>
            </a:r>
            <a:endParaRPr lang="en-US" altLang="zh-CN" sz="2800" b="0" i="0" spc="-5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山为幽深的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江湖锁钥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郭熙在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林泉高致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中又说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近看之以取其</a:t>
            </a:r>
            <a:endParaRPr lang="en-US" altLang="zh-CN" sz="2800" b="0" i="0" spc="-5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质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如果不临其地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难免臆断其奥而不中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故以穴中为宜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#8c95aee1f?pid=1de12f271&amp;color=0,0,0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技法点评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文段引用了苏轼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《题西林壁》和《石钟山记》两则材料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前者强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“当局者迷，旁观者清”，后者突出“近水知鱼性，近山识鸟音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两者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所蕴含的道理看似截然相反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，引发读者的思考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最后揭示出具体问题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具体分析的道理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。可见，不同材料的“碰撞”能引发思考，深化认识。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704954ad3?sp=1&amp;pid=b0a41adbe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技法7</a:t>
            </a:r>
            <a:r>
              <a:rPr lang="en-US" altLang="zh-CN" sz="30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关联建构法</a:t>
            </a:r>
            <a:endParaRPr lang="en-US" altLang="zh-CN" sz="3000" dirty="0"/>
          </a:p>
        </p:txBody>
      </p:sp>
      <p:sp>
        <p:nvSpPr>
          <p:cNvPr id="3" name="P_6_BD#635c47328?pid=704954ad3&amp;color=0,0,0&amp;vtp=1&amp;bbb=1&amp;hb=1"/>
          <p:cNvSpPr/>
          <p:nvPr/>
        </p:nvSpPr>
        <p:spPr>
          <a:xfrm>
            <a:off x="612648" y="1115647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与某一话题或主题相关的材料可以融会贯通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这样有助于根据需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要灵活建构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。例如，与“目标”相关的材料：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名言］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生活没有目标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犹如航海没有罗盘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调查］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某大学对一群智力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学历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环境等条件差不多的年轻人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进行跟踪调查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得出令人信服的结论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杰出人士与平庸之辈最根本的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差别在于有无人生的目标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635c47328?pid=704954ad3&amp;color=0,0,0&amp;vtp=1&amp;bt=1&amp;bbb=1&amp;hb=1"/>
          <p:cNvSpPr/>
          <p:nvPr/>
        </p:nvSpPr>
        <p:spPr>
          <a:xfrm>
            <a:off x="612648" y="468000"/>
            <a:ext cx="10963656" cy="6223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［竞赛］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一家媒体进行了一次有奖智力竞赛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其中有这样一个题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如果法国的博物馆卢浮宫失火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只允许抢救出一幅画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你会抢救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哪一幅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获奖的答案是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救离出口最近的那幅画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成功的最佳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目标不是最有价值的那个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而是最可能实现的那个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将这些相关的材料融会贯通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，就可建构起关于“目标”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的较为全面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深刻的认知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：人生须有目标，设定人生的目标，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才能创造人生的辉煌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确立适当目标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，确立成功的最佳目标，才能演绎人生的精彩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学会分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解目标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，把人生的大目标分解成一个个容易实现的小目标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不断享受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成功的喜悦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，不断获取继续奋斗的力量，这是人生的大智慧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努力实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现目标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，收获幸福，实现人生的价值。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c1591ca33?pid=1b6a323e6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写作任务</a:t>
            </a:r>
            <a:endParaRPr lang="en-US" altLang="zh-CN" sz="3200" dirty="0"/>
          </a:p>
        </p:txBody>
      </p:sp>
      <p:sp>
        <p:nvSpPr>
          <p:cNvPr id="3" name="QO_4_BD.1_1#2d598215c?pid=c1591ca33&amp;color=0,0,0&amp;vtp=1&amp;bbb=1&amp;hb=1"/>
          <p:cNvSpPr/>
          <p:nvPr/>
        </p:nvSpPr>
        <p:spPr>
          <a:xfrm>
            <a:off x="612648" y="95402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（2024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湖北联考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阅读下面的材料，根据要求写作。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早安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阳光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节目汇集了来自全国各地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各行各业的演唱者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舞台上一抹抹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天使白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橄榄绿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守护蓝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志愿红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绚丽夺目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在属于自己的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大舞台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上尽情演绎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新时代的中国青年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白皮书指出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国家的希望在青年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民族的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未来在青年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新时代中国青年要将个人奋斗的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小目标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融入国家事业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大蓝图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1_2#2d598215c?pid=c1591ca33&amp;color=0,0,0&amp;mp=1&amp;vtp=1&amp;bt=1&amp;bbb=1&amp;hb=1"/>
          <p:cNvSpPr/>
          <p:nvPr/>
        </p:nvSpPr>
        <p:spPr>
          <a:xfrm>
            <a:off x="612648" y="46634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以上材料对我们颇具启示意义。请结合材料写一篇文章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体现你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的感悟与思考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：选准角度，确定立意，明确文体，自拟标题；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不要套作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不得抄袭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；不得泄露个人信息；不少于800字。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a33e89aed?pid=1b6a323e6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知识导引</a:t>
            </a:r>
            <a:endParaRPr lang="en-US" altLang="zh-CN" sz="3200" dirty="0"/>
          </a:p>
        </p:txBody>
      </p:sp>
      <p:sp>
        <p:nvSpPr>
          <p:cNvPr id="3" name="P_4_BD#f48601342?pid=a33e89aed&amp;color=0,0,0&amp;vtp=1&amp;bbb=1&amp;hb=1"/>
          <p:cNvSpPr/>
          <p:nvPr/>
        </p:nvSpPr>
        <p:spPr>
          <a:xfrm>
            <a:off x="612648" y="95402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“巧妇难为无米之炊”，要想写出内容充实、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思想深刻的好文章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就要学会积累语言材料和生活材料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，将积累的材料融会贯通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在写作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时加以运用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EX.2_1#2d598215c?pid=c1591ca33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［写作指导］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材料第一段，借节目《早安，阳光》的嘉宾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全国各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地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、各行各业的演唱者，展现“小人物”融入“大舞台”的时代风貌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从快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递员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、清洁工到医护人员、消防员，再到农民、牧民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虽然他们是一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个个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“小人物”，但是，他们振奋人心的和声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反映了整个中国最朴素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的感情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，也唱出了新征程上的百姓生活交响曲。而材料第二段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由第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一段中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“小人物”与“大舞台”的思辨关系，引申出个人奋斗中的“小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大”的思辨关系，并引发新时代中国青年思考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如何才能将个人奋斗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“小目标”更好地融入国家事业的“大蓝图”。由此看来，立意时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可立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b="0" i="0" dirty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EX.2_1#2d598215c?pid=c1591ca33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足个人与国家的关系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，认识到民族的复兴需要一代代人的接力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只有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做到与时代同频共振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，将个人理想与民族梦想有机结合起来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才是真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正的责任担当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，才能既实现个人的梦想，又助力民族复兴的大业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作时可采用层进式结构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，首先论述我们既要拥有自己的理想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又要明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白时代的担当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，肩负起民族复兴的重任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然后论述由个人梦想到家国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之梦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，由小到大，由浅入深。身为当代青年人，要向前辈学习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传承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追梦精神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，勇于挑战，勇于承担。最后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指出个人是和伟大祖国紧密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相连的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。我们应该将个人前途和祖国命运连在一起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在实现中华民族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伟大复兴的路上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，实现自己的人生价值。</a:t>
            </a:r>
            <a:endParaRPr lang="en-US" altLang="zh-CN" sz="2800" b="0" i="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EX.2_2#2d598215c?pid=c1591ca33&amp;color=0,0,0&amp;mp=1&amp;vtp=1&amp;bt=1&amp;bbb=1&amp;hb=1"/>
          <p:cNvSpPr/>
          <p:nvPr/>
        </p:nvSpPr>
        <p:spPr>
          <a:xfrm>
            <a:off x="612648" y="46634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参考立意：①传承追梦精神，做好新时代青年；②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高举追梦旗帜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砥砺家国情怀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；③承追梦信仰，展青年芳华；④心中有追梦使命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脚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下有奋斗力量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N.3_1#2d598215c?pid=c1591ca33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［佳作展台］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潮头登高我击桨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，不计名利助国兴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《新时代的中国青年》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白皮书指出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，国家的希望在青年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，民族的</a:t>
            </a:r>
            <a:endParaRPr lang="en-US" altLang="zh-CN" sz="2800" b="0" i="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未来在青年。因此，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我辈当融入新时代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，争做新青年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。未来征途远，</a:t>
            </a:r>
            <a:endParaRPr lang="en-US" altLang="zh-CN" sz="2800" b="0" i="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我辈建功名。功成有我辛勤力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功成无我争功名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。秉持奉献精神投</a:t>
            </a:r>
            <a:endParaRPr lang="en-US" altLang="zh-CN" sz="2800" b="0" i="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身时代，不计一时得失建功立业，由“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小我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”走向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“大我”。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N.3_1#2d598215c?pid=c1591ca33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寄言燕雀莫相啅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，自有云霄万里高。功成必定有我，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未来路上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以我之凌云志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，勇担当，善作为。你看那，以卓越功勋获得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国家杰出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贡献科学家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”荣誉称号的钱学森，为强国，立下“我的事业在中国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的成就在中国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，我的归宿在中国”的誓言；你看那，被誉为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人民的数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学家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”的华罗庚，为科研，抱定“为了抉择真理，我们应当回去”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的信念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你看那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，擦亮北斗“国家名片”的谢军，为圆梦，实现“三年一腾飞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十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年一跨越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”的成就。我辈青年当以前辈为榜样，萤烛之光增日月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微尘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之力崇峻极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，微光照社会，己力助国家。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N.3_1#2d598215c?pid=c1591ca33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背负青天适南冥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，挂云帆而济沧海。功成不必在我，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未来路上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以我之微薄力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，不图利，甘奉献。你且看，兰考换新颜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千年沙丘无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觅处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，百里河堤尽绿洲”，是功成不必在我的焦裕禄的孜孜不倦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不计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名利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；你且看，冲天云雷震世界，中国核弹响天边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是功成不必在我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的林俊德的淡泊一世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、百折不挠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愿作天上星星火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化作人间万丈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光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。我辈青年亦需学习他们，功成不必在我，以理想领初心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以初心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印理想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，扬鞭奋蹄闯时代，争做时代好青年，丹心一片报家国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莫做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神州袖手人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，济世不为名，己力助国兴。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N.3_2#2d598215c?pid=c1591ca33&amp;color=0,0,0&amp;mp=1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融入新时代，有我奋斗身，浮舟不惧沧海，立马笑傲昆仑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争做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新青年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，无我争功名，大人不驰空想，君子莫骛虚声。“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功成不必在我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功成必定有我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”是责任，是担当，是境界。排雷英雄杜富国，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投身时代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建功立业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，在危难时刻挺身而出护战友；川航机长刘传健，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恪尽职守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不畏艰难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，面对“空中浩劫”依然坚守岗位，不顾生死</a:t>
            </a: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功成必定有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”的态度和“功成不必在我”的境界，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是我辈青年融入时代最好的身影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以身许国岂邀名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，功成有我微尘影。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N.3_3#2d598215c?pid=c1591ca33&amp;color=0,0,0&amp;mp=1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心中有信仰，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肩上有责任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，脚下有力量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，我辈青年有“为天地立心，</a:t>
            </a:r>
            <a:endParaRPr lang="en-US" altLang="zh-CN" sz="2800" b="0" i="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为生民立命”的魄力，有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敢教日月换新天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”的骨气，有“天下兴亡，匹夫</a:t>
            </a:r>
            <a:endParaRPr lang="en-US" altLang="zh-CN" sz="2800" b="0" i="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有责”的担当。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功成必定有我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，功成不必在我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。擘画蓝图襄盛世，中国</a:t>
            </a:r>
            <a:endParaRPr lang="en-US" altLang="zh-CN" sz="2800" b="0" i="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梦圆我辈强。融入新时代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争做新青年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，潮头登高我击桨，不计名利</a:t>
            </a:r>
            <a:endParaRPr lang="en-US" altLang="zh-CN" sz="2800" b="0" i="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助国兴。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EX.4_1#2d598215c?pid=c1591ca33&amp;color=0,0,0&amp;vtp=1&amp;bt=1&amp;bbb=1&amp;hb=1"/>
          <p:cNvSpPr/>
          <p:nvPr/>
        </p:nvSpPr>
        <p:spPr>
          <a:xfrm>
            <a:off x="612648" y="468000"/>
            <a:ext cx="10963656" cy="6223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［名师点评］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这篇文章除了语言生动形象之外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最值得借鉴之处是材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料的积累和使用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。文章中人物事件材料的积累和使用，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不但数量多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而且典型性强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。在材料的使用上，运用服务主题法、用例典型法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类叠加法等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，如第二段为了论述我辈青年当效仿时代榜样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列举了钱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学森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、华罗庚、谢军的高远志向、担当精神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第三段为了论述我辈青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年当树立理想助力国兴时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，列举了焦裕禄、林俊德的不图名利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丹心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报国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；第四段为了论述我辈青年当以身许国，列举了杜富国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刘传健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的责任担当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、不怕牺牲。文章用这些材料，深刻地论证了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潮头登高我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击桨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，不计名利助国兴”的观点。此外，文章用语古典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给人以浓厚的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文化气息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b0b21e774?pid=1b6a323e6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技法指导</a:t>
            </a:r>
            <a:endParaRPr lang="en-US" altLang="zh-CN" sz="3200" dirty="0"/>
          </a:p>
        </p:txBody>
      </p:sp>
      <p:sp>
        <p:nvSpPr>
          <p:cNvPr id="3" name="C_4_BD#97887978b?pid=b0b21e774&amp;color=0,0,0&amp;vtp=1&amp;bbb=1"/>
          <p:cNvSpPr/>
          <p:nvPr/>
        </p:nvSpPr>
        <p:spPr>
          <a:xfrm>
            <a:off x="612648" y="95402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一、材料的积累</a:t>
            </a:r>
            <a:endParaRPr lang="en-US" altLang="zh-CN" sz="3200" dirty="0"/>
          </a:p>
        </p:txBody>
      </p:sp>
      <p:sp>
        <p:nvSpPr>
          <p:cNvPr id="4" name="C_5_BD#0489dc37c?sp=1&amp;pid=97887978b&amp;color=0,0,0&amp;vtp=1&amp;bbb=1"/>
          <p:cNvSpPr/>
          <p:nvPr/>
        </p:nvSpPr>
        <p:spPr>
          <a:xfrm>
            <a:off x="612648" y="1654508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技法1</a:t>
            </a:r>
            <a:r>
              <a:rPr lang="en-US" altLang="zh-CN" sz="30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热点素材积累法</a:t>
            </a:r>
            <a:endParaRPr lang="en-US" altLang="zh-CN" sz="3000" dirty="0"/>
          </a:p>
        </p:txBody>
      </p:sp>
      <p:sp>
        <p:nvSpPr>
          <p:cNvPr id="5" name="P_6_BD#bebb1ae6a?pid=0489dc37c&amp;color=0,0,0&amp;vtp=1&amp;bbb=1&amp;hb=1"/>
          <p:cNvSpPr/>
          <p:nvPr/>
        </p:nvSpPr>
        <p:spPr>
          <a:xfrm>
            <a:off x="612648" y="230678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热点素材积累法就是注意搜集、积累时事热点材料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平时要多关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注周围发生的事情以及社会上新近发生的重大事件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注意主流媒体中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的新闻热点或焦点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，随时记录下来，以备写作时运用。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把新闻热点恰当地写进文章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这样既能使文章的内容富有时代气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，又能彰显学生对社会生活、国际国内新闻极强的敏感性。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2950788ff?sp=1&amp;pid=97887978b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技法2</a:t>
            </a:r>
            <a:r>
              <a:rPr lang="en-US" altLang="zh-CN" sz="30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“品位”素材积累法</a:t>
            </a:r>
            <a:endParaRPr lang="en-US" altLang="zh-CN" sz="3000" dirty="0"/>
          </a:p>
        </p:txBody>
      </p:sp>
      <p:sp>
        <p:nvSpPr>
          <p:cNvPr id="3" name="P_6_BD#db0ffe9ef?pid=2950788ff&amp;color=0,0,0&amp;vtp=1&amp;bbb=1&amp;hb=1"/>
          <p:cNvSpPr/>
          <p:nvPr/>
        </p:nvSpPr>
        <p:spPr>
          <a:xfrm>
            <a:off x="612648" y="1115647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“品位”素材积累法就是积累有“品位”的独家素材。有“品位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的素材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常常散发着文化的气息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，折射着人性的光辉，它新颖、脱俗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意义深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，趣味盎然。在积累过程中应避免素材的雷同，尽量选些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熟悉的陌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生人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”加以研究，读他们的传记或相关文章，有助于发现“品位”素材。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7bec01be9?sp=1&amp;pid=97887978b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技法3</a:t>
            </a:r>
            <a:r>
              <a:rPr lang="en-US" altLang="zh-CN" sz="30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教材素材积累法</a:t>
            </a:r>
            <a:endParaRPr lang="en-US" altLang="zh-CN" sz="3000" dirty="0"/>
          </a:p>
        </p:txBody>
      </p:sp>
      <p:sp>
        <p:nvSpPr>
          <p:cNvPr id="3" name="P_6_BD#5c3d9731a?pid=7bec01be9&amp;color=0,0,0&amp;vtp=1&amp;bbb=1&amp;hb=1"/>
          <p:cNvSpPr/>
          <p:nvPr/>
        </p:nvSpPr>
        <p:spPr>
          <a:xfrm>
            <a:off x="612648" y="1115647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教材素材积累法就是从教材中积累写作素材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语文教材是我们写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作时取之不尽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、用之不竭的“米仓”，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选文大都具有时代性和典范性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也有丰富的人文气息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历年高考优秀作文所用事例有很多出自语文教材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语文教材和其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他学科教材都是写作的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“百宝箱”。我们要学会从教材文本中搜集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累素材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，并深入思考，学会分类梳理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以便写作时多方面解读教材中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的写作素材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b0a41adbe?pid=b0b21e774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二、材料的运用</a:t>
            </a:r>
            <a:endParaRPr lang="en-US" altLang="zh-CN" sz="3200" dirty="0"/>
          </a:p>
        </p:txBody>
      </p:sp>
      <p:sp>
        <p:nvSpPr>
          <p:cNvPr id="3" name="C_5_BD#8e0931a24?sp=1&amp;pid=b0a41adbe&amp;color=0,0,0&amp;vtp=1&amp;bbb=1"/>
          <p:cNvSpPr/>
          <p:nvPr/>
        </p:nvSpPr>
        <p:spPr>
          <a:xfrm>
            <a:off x="612648" y="117038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技法1</a:t>
            </a:r>
            <a:r>
              <a:rPr lang="en-US" altLang="zh-CN" sz="30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服务主题法</a:t>
            </a:r>
            <a:endParaRPr lang="en-US" altLang="zh-CN" sz="3000" dirty="0"/>
          </a:p>
        </p:txBody>
      </p:sp>
      <p:sp>
        <p:nvSpPr>
          <p:cNvPr id="4" name="P_6_BD#ec17b65a2?pid=8e0931a24&amp;color=0,0,0&amp;vtp=1&amp;bbb=1&amp;hb=1"/>
          <p:cNvSpPr/>
          <p:nvPr/>
        </p:nvSpPr>
        <p:spPr>
          <a:xfrm>
            <a:off x="612648" y="1822656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引述事例，要注意事例与主题的相关性。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这需要注意两个方面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一是明确自己的主张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，赞成什么、反对什么；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二是弄清事例的本质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进而分析其与主题的关系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，选择与文章主题联系紧密的事例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剔除与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文章主题没有联系的事例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c2a90e622?pid=8e0931a24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典例示范</a:t>
            </a:r>
            <a:endParaRPr lang="en-US" altLang="zh-CN" sz="3000" dirty="0"/>
          </a:p>
        </p:txBody>
      </p:sp>
      <p:sp>
        <p:nvSpPr>
          <p:cNvPr id="3" name="P_7_BD#73ee33d29?pid=c2a90e622&amp;color=0,0,0&amp;vtp=1&amp;bbb=1&amp;hb=1"/>
          <p:cNvSpPr/>
          <p:nvPr/>
        </p:nvSpPr>
        <p:spPr>
          <a:xfrm>
            <a:off x="612648" y="1130379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青年携手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共创未来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青春不言败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青年立志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勇于追求理想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有志于成就一番大事业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但是有时事与愿违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往往遭遇失败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面对失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有些青年缺乏韧劲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缺乏长远的眼光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缺乏理智的判断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这样的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青年是难当大任的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面对失败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正确的做法是从失败中爬起来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把失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败当作人生的催化剂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刘备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年轻时经历多次失败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但他每次都能从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绝境中站起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最终建功立业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屠呦呦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在经历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次失败后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终于带领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团队提取出青蒿素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为成功解除全球数百万疟疾患者的病痛作出了巨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大贡献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他们都在青年时期经历失败却不言败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最终走向成功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#73ee33d29?pid=c2a90e622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技法点评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为了证明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“青春不言败”这一观点，文段引用刘备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屠呦呦两个事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，一古一今，从政治、医学两个角度，针对“青春不言败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这个关键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点展开论证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，用例典型，内涵一致，增强了文段的说服力。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6704</Words>
  <Application>WPS 演示</Application>
  <PresentationFormat>宽屏</PresentationFormat>
  <Paragraphs>326</Paragraphs>
  <Slides>38</Slides>
  <Notes>33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38</vt:i4>
      </vt:variant>
    </vt:vector>
  </HeadingPairs>
  <TitlesOfParts>
    <vt:vector size="52" baseType="lpstr">
      <vt:lpstr>Arial</vt:lpstr>
      <vt:lpstr>宋体</vt:lpstr>
      <vt:lpstr>Wingdings</vt:lpstr>
      <vt:lpstr>Times New Roman</vt:lpstr>
      <vt:lpstr>微软雅黑</vt:lpstr>
      <vt:lpstr>Times New Roman</vt:lpstr>
      <vt:lpstr>方正粗等线简体</vt:lpstr>
      <vt:lpstr>宋体</vt:lpstr>
      <vt:lpstr>楷体</vt:lpstr>
      <vt:lpstr>Calibri</vt:lpstr>
      <vt:lpstr>Arial Unicode MS</vt:lpstr>
      <vt:lpstr>等线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8</cp:revision>
  <dcterms:created xsi:type="dcterms:W3CDTF">2025-03-28T13:01:00Z</dcterms:created>
  <dcterms:modified xsi:type="dcterms:W3CDTF">2025-09-03T06:16:10Z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388A8EABEE954C378FF5DAADD3CE1D32_12</vt:lpwstr>
  </property>
  <property fmtid="{D5CDD505-2E9C-101B-9397-08002B2CF9AE}" pid="3" name="KSOProductBuildVer">
    <vt:lpwstr>2052-12.1.0.22529</vt:lpwstr>
  </property>
</Properties>
</file>